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9" r:id="rId4"/>
    <p:sldId id="260" r:id="rId5"/>
    <p:sldId id="312" r:id="rId6"/>
    <p:sldId id="262" r:id="rId7"/>
    <p:sldId id="263" r:id="rId8"/>
    <p:sldId id="311" r:id="rId9"/>
    <p:sldId id="264" r:id="rId10"/>
    <p:sldId id="265" r:id="rId11"/>
    <p:sldId id="266" r:id="rId12"/>
    <p:sldId id="273" r:id="rId13"/>
    <p:sldId id="272" r:id="rId14"/>
    <p:sldId id="294" r:id="rId15"/>
    <p:sldId id="269" r:id="rId16"/>
    <p:sldId id="267" r:id="rId17"/>
    <p:sldId id="275" r:id="rId18"/>
    <p:sldId id="276" r:id="rId19"/>
    <p:sldId id="306" r:id="rId20"/>
    <p:sldId id="277" r:id="rId21"/>
    <p:sldId id="278" r:id="rId22"/>
    <p:sldId id="270" r:id="rId23"/>
    <p:sldId id="283" r:id="rId24"/>
    <p:sldId id="290" r:id="rId25"/>
    <p:sldId id="291" r:id="rId26"/>
    <p:sldId id="279" r:id="rId27"/>
    <p:sldId id="280" r:id="rId28"/>
    <p:sldId id="281" r:id="rId29"/>
    <p:sldId id="289" r:id="rId30"/>
    <p:sldId id="282" r:id="rId31"/>
    <p:sldId id="284" r:id="rId32"/>
    <p:sldId id="285" r:id="rId33"/>
    <p:sldId id="286" r:id="rId34"/>
    <p:sldId id="307" r:id="rId35"/>
    <p:sldId id="287" r:id="rId36"/>
    <p:sldId id="288" r:id="rId37"/>
    <p:sldId id="295" r:id="rId38"/>
    <p:sldId id="296" r:id="rId39"/>
    <p:sldId id="297" r:id="rId40"/>
    <p:sldId id="298" r:id="rId41"/>
    <p:sldId id="302" r:id="rId42"/>
    <p:sldId id="314" r:id="rId43"/>
    <p:sldId id="299" r:id="rId44"/>
    <p:sldId id="303" r:id="rId45"/>
    <p:sldId id="308" r:id="rId46"/>
    <p:sldId id="310" r:id="rId47"/>
    <p:sldId id="30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17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BFF-C1D9-764E-8C1C-A9D8BE3ED33C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BIO 410/510: Data analysis and visualization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Lauren Hallett</a:t>
            </a:r>
          </a:p>
        </p:txBody>
      </p:sp>
    </p:spTree>
    <p:extLst>
      <p:ext uri="{BB962C8B-B14F-4D97-AF65-F5344CB8AC3E}">
        <p14:creationId xmlns:p14="http://schemas.microsoft.com/office/powerpoint/2010/main" val="258454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0"/>
            <a:ext cx="6940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7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0"/>
            <a:ext cx="674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focus is on these </a:t>
            </a:r>
            <a:br>
              <a:rPr lang="en-US" dirty="0"/>
            </a:br>
            <a:r>
              <a:rPr lang="en-US" i="1" dirty="0"/>
              <a:t>Science bottlenecks</a:t>
            </a:r>
          </a:p>
        </p:txBody>
      </p:sp>
    </p:spTree>
    <p:extLst>
      <p:ext uri="{BB962C8B-B14F-4D97-AF65-F5344CB8AC3E}">
        <p14:creationId xmlns:p14="http://schemas.microsoft.com/office/powerpoint/2010/main" val="62568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Course content: data life cycle</a:t>
            </a:r>
          </a:p>
        </p:txBody>
      </p:sp>
      <p:pic>
        <p:nvPicPr>
          <p:cNvPr id="3" name="Picture 2" descr="data-science-expl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0" y="2010068"/>
            <a:ext cx="7541291" cy="2771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449" y="6213431"/>
            <a:ext cx="47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Wickham and </a:t>
            </a:r>
            <a:r>
              <a:rPr lang="en-US" dirty="0" err="1">
                <a:latin typeface="Helvetica"/>
                <a:cs typeface="Helvetica"/>
              </a:rPr>
              <a:t>Grolemund</a:t>
            </a:r>
            <a:r>
              <a:rPr lang="en-US" dirty="0">
                <a:latin typeface="Helvetica"/>
                <a:cs typeface="Helvetica"/>
              </a:rPr>
              <a:t> 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27160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Data cleaning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358" r="2680"/>
          <a:stretch/>
        </p:blipFill>
        <p:spPr>
          <a:xfrm>
            <a:off x="0" y="6486174"/>
            <a:ext cx="8898938" cy="313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" y="1282453"/>
            <a:ext cx="6842551" cy="50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Formally the 80%</a:t>
            </a:r>
          </a:p>
          <a:p>
            <a:r>
              <a:rPr lang="en-US" dirty="0"/>
              <a:t>Computational developments have made this much easier</a:t>
            </a:r>
          </a:p>
          <a:p>
            <a:r>
              <a:rPr lang="en-US" dirty="0"/>
              <a:t>And led to an explosion in new methods and tools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Analysis and modeling</a:t>
            </a:r>
          </a:p>
        </p:txBody>
      </p:sp>
    </p:spTree>
    <p:extLst>
      <p:ext uri="{BB962C8B-B14F-4D97-AF65-F5344CB8AC3E}">
        <p14:creationId xmlns:p14="http://schemas.microsoft.com/office/powerpoint/2010/main" val="33522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latin typeface="Helvetica"/>
                <a:cs typeface="Helvetica"/>
              </a:rPr>
              <a:t>Science bottlenecks</a:t>
            </a:r>
          </a:p>
        </p:txBody>
      </p:sp>
    </p:spTree>
    <p:extLst>
      <p:ext uri="{BB962C8B-B14F-4D97-AF65-F5344CB8AC3E}">
        <p14:creationId xmlns:p14="http://schemas.microsoft.com/office/powerpoint/2010/main" val="2537222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/>
                <a:cs typeface="Helvetica"/>
              </a:rPr>
              <a:t>Different ways for data to be “big”</a:t>
            </a:r>
            <a:br>
              <a:rPr lang="en-US" dirty="0">
                <a:latin typeface="Helvetica"/>
                <a:cs typeface="Helvetica"/>
              </a:rPr>
            </a:br>
            <a:br>
              <a:rPr lang="en-US" dirty="0">
                <a:latin typeface="Helvetica"/>
                <a:cs typeface="Helvetica"/>
              </a:rPr>
            </a:b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48610" y="2864921"/>
            <a:ext cx="2582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Volume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Variety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>
                <a:latin typeface="Helvetica"/>
                <a:cs typeface="Helvetica"/>
              </a:rPr>
              <a:t>Velocity</a:t>
            </a:r>
            <a:endParaRPr lang="en-US"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8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" y="0"/>
            <a:ext cx="8231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3078813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the visualization component has become a bottleneck</a:t>
            </a:r>
          </a:p>
          <a:p>
            <a:r>
              <a:rPr lang="en-US" dirty="0"/>
              <a:t>To often visualization becomes only an end-product rather than an exploration tool</a:t>
            </a:r>
          </a:p>
          <a:p>
            <a:r>
              <a:rPr lang="en-US" dirty="0"/>
              <a:t>A problem because visualization is a quick way to spot errors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Data visualization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Fox &amp; </a:t>
            </a:r>
            <a:r>
              <a:rPr lang="en-US" dirty="0" err="1">
                <a:latin typeface="Helvetica"/>
                <a:cs typeface="Helvetica"/>
              </a:rPr>
              <a:t>Hendler</a:t>
            </a:r>
            <a:r>
              <a:rPr lang="en-US" dirty="0">
                <a:latin typeface="Helvetica"/>
                <a:cs typeface="Helvetica"/>
              </a:rPr>
              <a:t> (2001): </a:t>
            </a:r>
            <a:r>
              <a:rPr lang="en-US" dirty="0" err="1">
                <a:latin typeface="Helvetica"/>
                <a:cs typeface="Helvetica"/>
              </a:rPr>
              <a:t>doi</a:t>
            </a:r>
            <a:r>
              <a:rPr lang="en-US" dirty="0">
                <a:latin typeface="Helvetica"/>
                <a:cs typeface="Helvetica"/>
              </a:rPr>
              <a:t>:</a:t>
            </a:r>
            <a:r>
              <a:rPr lang="it-IT" dirty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8962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Fox &amp; </a:t>
            </a:r>
            <a:r>
              <a:rPr lang="en-US" dirty="0" err="1">
                <a:latin typeface="Helvetica"/>
                <a:cs typeface="Helvetica"/>
              </a:rPr>
              <a:t>Hendler</a:t>
            </a:r>
            <a:r>
              <a:rPr lang="en-US" dirty="0">
                <a:latin typeface="Helvetica"/>
                <a:cs typeface="Helvetica"/>
              </a:rPr>
              <a:t> (2001): </a:t>
            </a:r>
            <a:r>
              <a:rPr lang="en-US" dirty="0" err="1">
                <a:latin typeface="Helvetica"/>
                <a:cs typeface="Helvetica"/>
              </a:rPr>
              <a:t>doi</a:t>
            </a:r>
            <a:r>
              <a:rPr lang="en-US" dirty="0">
                <a:latin typeface="Helvetica"/>
                <a:cs typeface="Helvetica"/>
              </a:rPr>
              <a:t>:</a:t>
            </a:r>
            <a:r>
              <a:rPr lang="it-IT" dirty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6321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215757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9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6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9144000" cy="5593864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Vertically integrated data repositories</a:t>
            </a:r>
          </a:p>
        </p:txBody>
      </p:sp>
    </p:spTree>
    <p:extLst>
      <p:ext uri="{BB962C8B-B14F-4D97-AF65-F5344CB8AC3E}">
        <p14:creationId xmlns:p14="http://schemas.microsoft.com/office/powerpoint/2010/main" val="230469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539924"/>
            <a:ext cx="2540000" cy="47498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Limits to vertical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1863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0"/>
            <a:ext cx="817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9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01590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9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6"/>
            <a:ext cx="9144000" cy="68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7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6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2130425"/>
            <a:ext cx="7923326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Reproducibility: Important for other reasons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91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87400"/>
            <a:ext cx="7874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93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8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66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79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1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6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2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9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Real data, real tools </a:t>
            </a:r>
          </a:p>
          <a:p>
            <a:r>
              <a:rPr lang="en-US" dirty="0"/>
              <a:t>Things will break</a:t>
            </a:r>
          </a:p>
          <a:p>
            <a:r>
              <a:rPr lang="en-US" dirty="0"/>
              <a:t> Things will change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250597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things will be in keeping with good pedagogy: </a:t>
            </a:r>
          </a:p>
          <a:p>
            <a:pPr lvl="1"/>
            <a:r>
              <a:rPr lang="en-US" dirty="0"/>
              <a:t>We’ll start with graphs first</a:t>
            </a:r>
          </a:p>
          <a:p>
            <a:pPr lvl="1"/>
            <a:r>
              <a:rPr lang="en-US" dirty="0"/>
              <a:t>Active learning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things aren’t:</a:t>
            </a:r>
          </a:p>
          <a:p>
            <a:pPr lvl="1"/>
            <a:r>
              <a:rPr lang="en-US" dirty="0"/>
              <a:t>We’ll jump forward and back at times</a:t>
            </a:r>
          </a:p>
          <a:p>
            <a:pPr lvl="1"/>
            <a:r>
              <a:rPr lang="en-US" dirty="0"/>
              <a:t>Starting at the deep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This course:</a:t>
            </a:r>
          </a:p>
        </p:txBody>
      </p:sp>
    </p:spTree>
    <p:extLst>
      <p:ext uri="{BB962C8B-B14F-4D97-AF65-F5344CB8AC3E}">
        <p14:creationId xmlns:p14="http://schemas.microsoft.com/office/powerpoint/2010/main" val="113681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Different modules in which we transition from learning and coding as a class to independently</a:t>
            </a:r>
          </a:p>
          <a:p>
            <a:pPr>
              <a:buFontTx/>
              <a:buChar char="-"/>
            </a:pPr>
            <a:r>
              <a:rPr lang="en-US" dirty="0"/>
              <a:t>Frequent practice via four problem sets </a:t>
            </a:r>
          </a:p>
          <a:p>
            <a:pPr>
              <a:buFontTx/>
              <a:buChar char="-"/>
            </a:pPr>
            <a:r>
              <a:rPr lang="en-US" dirty="0"/>
              <a:t>An independent project in which you go from raw data to a reproducible final report</a:t>
            </a:r>
          </a:p>
          <a:p>
            <a:pPr>
              <a:buFontTx/>
              <a:buChar char="-"/>
            </a:pPr>
            <a:r>
              <a:rPr lang="en-US" dirty="0"/>
              <a:t>A free online text to help you along! https://r4ds.had.co.nz/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How we’ll do it:</a:t>
            </a:r>
          </a:p>
        </p:txBody>
      </p:sp>
    </p:spTree>
    <p:extLst>
      <p:ext uri="{BB962C8B-B14F-4D97-AF65-F5344CB8AC3E}">
        <p14:creationId xmlns:p14="http://schemas.microsoft.com/office/powerpoint/2010/main" val="9740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0"/>
            <a:ext cx="763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22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Scripted languages allow reproducibility</a:t>
            </a:r>
          </a:p>
          <a:p>
            <a:r>
              <a:rPr lang="en-US" dirty="0"/>
              <a:t>Not about technical attributes</a:t>
            </a:r>
          </a:p>
          <a:p>
            <a:r>
              <a:rPr lang="en-US" dirty="0"/>
              <a:t>Pick your language based on what people in your area speak/code</a:t>
            </a:r>
          </a:p>
          <a:p>
            <a:r>
              <a:rPr lang="en-US" dirty="0" err="1"/>
              <a:t>Rstudio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for communication and sharing</a:t>
            </a:r>
          </a:p>
          <a:p>
            <a:r>
              <a:rPr lang="en-US" dirty="0"/>
              <a:t>A great open-source community (on that note - thanks to Carl </a:t>
            </a:r>
            <a:r>
              <a:rPr lang="en-US" dirty="0" err="1"/>
              <a:t>Boettiger</a:t>
            </a:r>
            <a:r>
              <a:rPr lang="en-US" dirty="0"/>
              <a:t> and Jenny Bryant for many of todays slides)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Helvetica"/>
                <a:cs typeface="Helvetica"/>
              </a:rPr>
              <a:t>Language: Why R?</a:t>
            </a:r>
          </a:p>
        </p:txBody>
      </p:sp>
    </p:spTree>
    <p:extLst>
      <p:ext uri="{BB962C8B-B14F-4D97-AF65-F5344CB8AC3E}">
        <p14:creationId xmlns:p14="http://schemas.microsoft.com/office/powerpoint/2010/main" val="18054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/>
              <a:t>Exploratory data analysis exercise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Goals for this exercise:</a:t>
            </a:r>
          </a:p>
          <a:p>
            <a:r>
              <a:rPr lang="en-US" dirty="0"/>
              <a:t>Highlight the value of plotting our data before we analyze it</a:t>
            </a:r>
          </a:p>
          <a:p>
            <a:r>
              <a:rPr lang="en-US" dirty="0"/>
              <a:t>Get to know one another</a:t>
            </a:r>
          </a:p>
          <a:p>
            <a:r>
              <a:rPr lang="en-US" dirty="0"/>
              <a:t>Viscerally appreciate how much easier R will make our lives!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on1_ba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1_goo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8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81" y="849724"/>
            <a:ext cx="7003162" cy="5258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4332" y="187594"/>
            <a:ext cx="3570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DIN Alternate Bold"/>
                <a:cs typeface="DIN Alternate Bold"/>
              </a:rPr>
              <a:t>Genetic and molecular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4637" y="6280108"/>
            <a:ext cx="216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/>
                <a:cs typeface="Cambria"/>
              </a:rPr>
              <a:t>credit: David Parker</a:t>
            </a:r>
          </a:p>
        </p:txBody>
      </p:sp>
    </p:spTree>
    <p:extLst>
      <p:ext uri="{BB962C8B-B14F-4D97-AF65-F5344CB8AC3E}">
        <p14:creationId xmlns:p14="http://schemas.microsoft.com/office/powerpoint/2010/main" val="56276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6675" y="187594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DIN Alternate Bold"/>
                <a:cs typeface="DIN Alternate Bold"/>
              </a:rPr>
              <a:t>GenBank</a:t>
            </a:r>
            <a:endParaRPr lang="en-US" sz="2800" dirty="0">
              <a:latin typeface="DIN Alternate Bold"/>
              <a:cs typeface="DIN Alternate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63" t="77566" r="64736"/>
          <a:stretch/>
        </p:blipFill>
        <p:spPr>
          <a:xfrm>
            <a:off x="3203068" y="4689848"/>
            <a:ext cx="3044994" cy="1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5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6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364</Words>
  <Application>Microsoft Macintosh PowerPoint</Application>
  <PresentationFormat>On-screen Show (4:3)</PresentationFormat>
  <Paragraphs>58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</vt:lpstr>
      <vt:lpstr>DIN Alternate Bold</vt:lpstr>
      <vt:lpstr>Helvetica</vt:lpstr>
      <vt:lpstr>Office Theme</vt:lpstr>
      <vt:lpstr>BIO 410/510: Data analysis and 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focus is on these  Science bottlenecks</vt:lpstr>
      <vt:lpstr>PowerPoint Presentation</vt:lpstr>
      <vt:lpstr>PowerPoint Presentation</vt:lpstr>
      <vt:lpstr>Analysis and modeling</vt:lpstr>
      <vt:lpstr>Science bottlenecks</vt:lpstr>
      <vt:lpstr>Different ways for data to be “big”  </vt:lpstr>
      <vt:lpstr>Volume</vt:lpstr>
      <vt:lpstr>Data visualization</vt:lpstr>
      <vt:lpstr>PowerPoint Presentation</vt:lpstr>
      <vt:lpstr>Variety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course:</vt:lpstr>
      <vt:lpstr>This course:</vt:lpstr>
      <vt:lpstr>How we’ll do it:</vt:lpstr>
      <vt:lpstr>PowerPoint Presentation</vt:lpstr>
      <vt:lpstr>Language: Why R?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analysis and visualization </dc:title>
  <dc:creator>Lauren Hallett</dc:creator>
  <cp:lastModifiedBy>Lauren Hallett</cp:lastModifiedBy>
  <cp:revision>33</cp:revision>
  <dcterms:created xsi:type="dcterms:W3CDTF">2018-01-08T03:19:20Z</dcterms:created>
  <dcterms:modified xsi:type="dcterms:W3CDTF">2020-01-06T19:36:33Z</dcterms:modified>
</cp:coreProperties>
</file>